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44979b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44979b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9ed02a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59ed02a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59ed02ab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59ed02ab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44979b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44979b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44979b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44979b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44979b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44979b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44979b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44979b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44979bd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44979bd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44979b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44979b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44979bd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44979bd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Data: credit card transactions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Train: 190,820 transactions and 330 cases of fraud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Test: 93,987 transactions and 162 cases of fraud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39760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39760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44979bd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44979bd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fraud (normal) :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 (anomaly): 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44979b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44979b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44979b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44979b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44979b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44979b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44979bd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44979bd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44979bd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44979bd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44979bd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44979bd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44979bd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44979bd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59ed02ab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59ed02ab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7397602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7397602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7397602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7397602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44979bd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44979bd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744979bd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744979bd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744979bd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744979bd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744979bd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744979bd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744979bd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744979bd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744979bd6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744979bd6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744979bd6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744979bd6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744979bd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744979bd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44979bd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744979bd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44979bd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44979bd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73976023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7397602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44979bd6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44979bd6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744979bd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744979bd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023c217a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023c217a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744979bd6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744979bd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73976023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73976023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44979bd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44979bd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44979bd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44979bd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744979bd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744979bd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744979bd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744979bd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744979bd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744979bd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397602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397602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744979bd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744979bd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744979b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744979b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023c217a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023c217a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59ed02a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59ed02a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5815f12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5815f12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3976023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397602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44979b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44979b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owardsdatascience.com/a-simple-way-to-detect-anomaly-3d5a48c0dae0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tikedameu/anomaly-detection-with-autoencoder-pytorch" TargetMode="External"/><Relationship Id="rId4" Type="http://schemas.openxmlformats.org/officeDocument/2006/relationships/hyperlink" Target="https://towardsdatascience.com/anomaly-detection-with-autoencoder-b4cdce4866a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oreilly.com/library/view/hands-on-unsupervised-learning/9781492035633/ch04.html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speech.ee.ntu.edu.tw/~tlkagk/courses/MLDS_2018/Lecture/GAN%20(v2).pdf" TargetMode="External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905.13147.pdf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rxiv.org/pdf/1905.13147.pdf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jp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pdf/1711.09325.pdf" TargetMode="External"/><Relationship Id="rId4" Type="http://schemas.openxmlformats.org/officeDocument/2006/relationships/hyperlink" Target="https://arxiv.org/pdf/1809.10816.pdf" TargetMode="External"/><Relationship Id="rId5" Type="http://schemas.openxmlformats.org/officeDocument/2006/relationships/hyperlink" Target="https://arxiv.org/pdf/1812.02288.pdf" TargetMode="External"/><Relationship Id="rId6" Type="http://schemas.openxmlformats.org/officeDocument/2006/relationships/hyperlink" Target="https://arxiv.org/pdf/1901.08954.pdf" TargetMode="External"/><Relationship Id="rId7" Type="http://schemas.openxmlformats.org/officeDocument/2006/relationships/hyperlink" Target="https://arxiv.org/pdf/1905.13147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pdf/2002.01107.pdf" TargetMode="External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taoxie.cs.illinois.edu/publications/tii17-safedrive.pdf" TargetMode="External"/><Relationship Id="rId4" Type="http://schemas.openxmlformats.org/officeDocument/2006/relationships/hyperlink" Target="https://arxiv.org/pdf/2004.09496.pdf" TargetMode="External"/><Relationship Id="rId5" Type="http://schemas.openxmlformats.org/officeDocument/2006/relationships/hyperlink" Target="https://arxiv.org/pdf/2004.12581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speech.ee.ntu.edu.tw/DSP2019Autumn/Slides/2.0.pptx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N-dim Gaussian Mixtures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http://speech.ee.ntu.edu.tw/DSP2019Autumn/Slides/2.0.pptx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11371" l="0" r="0" t="0"/>
          <a:stretch/>
        </p:blipFill>
        <p:spPr>
          <a:xfrm>
            <a:off x="3661050" y="1017725"/>
            <a:ext cx="4523326" cy="3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687" y="1152475"/>
            <a:ext cx="5822626" cy="39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88" y="1152475"/>
            <a:ext cx="522682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750" y="1152475"/>
            <a:ext cx="5814501" cy="37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575" y="4002907"/>
            <a:ext cx="2674200" cy="41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b="0" l="5276" r="0" t="0"/>
          <a:stretch/>
        </p:blipFill>
        <p:spPr>
          <a:xfrm>
            <a:off x="426975" y="1017725"/>
            <a:ext cx="36337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86" y="1611188"/>
            <a:ext cx="8353462" cy="23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https://towardsdatascience.com/a-simple-way-to-detect-anomaly-3d5a48c0dae0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1403350"/>
            <a:ext cx="79819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01" y="1172476"/>
            <a:ext cx="6480401" cy="33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Auto-Encoder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https://www.kaggle.com/tikedameu/anomaly-detection-with-autoencoder-pytorch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https://towardsdatascience.com/anomaly-detection-with-autoencoder-b4cdce4866a6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accent5"/>
                </a:solidFill>
              </a:rPr>
              <a:t>http://speech.ee.ntu.edu.tw/~tlkagk/courses/ML_2017/Lecture/PCA%20(v3).pdf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7" y="1152475"/>
            <a:ext cx="89473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925" y="813575"/>
            <a:ext cx="4803176" cy="40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Anomaly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Classifier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GMM (Gaussian Mixture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Auto-Encoder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Isolation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 on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EGBAD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GANomaly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on 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GMGAN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462" y="719800"/>
            <a:ext cx="4489075" cy="41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530638"/>
            <a:ext cx="7439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152463"/>
            <a:ext cx="78581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		   </a:t>
            </a:r>
            <a:r>
              <a:rPr lang="en" sz="1600"/>
              <a:t>  n_components = 30				              n_components = 27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https://www.oreilly.com/library/view/hands-on-unsupervised-learning/9781492035633/ch04.html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4">
            <a:alphaModFix/>
          </a:blip>
          <a:srcRect b="52509" l="0" r="0" t="0"/>
          <a:stretch/>
        </p:blipFill>
        <p:spPr>
          <a:xfrm>
            <a:off x="311700" y="1460123"/>
            <a:ext cx="4234450" cy="28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5">
            <a:alphaModFix/>
          </a:blip>
          <a:srcRect b="49512" l="0" r="0" t="0"/>
          <a:stretch/>
        </p:blipFill>
        <p:spPr>
          <a:xfrm>
            <a:off x="4546150" y="1532201"/>
            <a:ext cx="41108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tree like structure to split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75" y="1189025"/>
            <a:ext cx="42005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0" y="2425450"/>
            <a:ext cx="4858175" cy="11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512" y="990676"/>
            <a:ext cx="5212976" cy="37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626" y="969100"/>
            <a:ext cx="5676752" cy="37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88" y="1602100"/>
            <a:ext cx="82010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https://towardsdatascience.com/outlier-detection-with-isolation-forest-3d190448d45e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365" y="879725"/>
            <a:ext cx="5031275" cy="39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classic method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GMM (Gaussian Mixture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Isolation Forest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Anomaly detection on image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What is Anomaly Detection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269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GANs</a:t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http://speech.ee.ntu.edu.tw/~tlkagk/courses/MLDS_2018/Lecture/GAN%20(v2).pdf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265" y="977175"/>
            <a:ext cx="4881474" cy="37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Typical </a:t>
            </a:r>
            <a:r>
              <a:rPr lang="en"/>
              <a:t>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</a:rPr>
              <a:t>https://arxiv.org/pdf/1906.11632.pdf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00" y="1260475"/>
            <a:ext cx="67341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75" y="1603350"/>
            <a:ext cx="6022300" cy="26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</a:t>
            </a:r>
            <a:r>
              <a:rPr lang="en"/>
              <a:t>GAN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standard GAN only on positive samples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5" y="1797238"/>
            <a:ext cx="9144001" cy="19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AnoGAN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Score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𝛾 = 1, 2, … 𝜞 find proper 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https://arxiv.org/pdf/1905.13147.pdf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154" y="837588"/>
            <a:ext cx="3986921" cy="3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450" y="2968725"/>
            <a:ext cx="22260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9425" y="3299550"/>
            <a:ext cx="33323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525" y="1591450"/>
            <a:ext cx="1471925" cy="3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450" y="2637875"/>
            <a:ext cx="1989172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AnoGAN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Showed that GANs can be used for anomaly detection</a:t>
            </a:r>
            <a:endParaRPr>
              <a:highlight>
                <a:srgbClr val="FFFFFF"/>
              </a:highlight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Introduced a new mapping scheme from latent space</a:t>
            </a:r>
            <a:r>
              <a:rPr lang="en">
                <a:highlight>
                  <a:srgbClr val="FFFFFF"/>
                </a:highlight>
              </a:rPr>
              <a:t> </a:t>
            </a:r>
            <a:r>
              <a:rPr lang="en" sz="1400">
                <a:highlight>
                  <a:srgbClr val="FFFFFF"/>
                </a:highlight>
              </a:rPr>
              <a:t>to input data space</a:t>
            </a:r>
            <a:r>
              <a:rPr lang="en" sz="1800"/>
              <a:t>.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Used the same mapping scheme to define an anomaly score.</a:t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Requires </a:t>
            </a:r>
            <a:r>
              <a:rPr lang="en">
                <a:highlight>
                  <a:srgbClr val="FFFFFF"/>
                </a:highlight>
              </a:rPr>
              <a:t>Γ </a:t>
            </a:r>
            <a:r>
              <a:rPr lang="en">
                <a:highlight>
                  <a:srgbClr val="FFFFFF"/>
                </a:highlight>
              </a:rPr>
              <a:t>optimization steps for every new input: bad test-time performance</a:t>
            </a:r>
            <a:endParaRPr sz="18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The GAN objective has not been modified to take into account the need for the inverse mapping learning.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The anomaly score is difficult to interpret, not being in the probability range.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EGBAD (Efficient GAN-Based Anomaly Detection)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Bi-GAN only on positive samples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503" y="1608878"/>
            <a:ext cx="3591800" cy="2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38475"/>
            <a:ext cx="4529175" cy="11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EGBAD (Efficient GAN-Based Anomaly Detection)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Encoder E can learns how to encode image while adversarial training.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Therefore, it can bypass</a:t>
            </a:r>
            <a:r>
              <a:rPr lang="en"/>
              <a:t> </a:t>
            </a:r>
            <a:r>
              <a:rPr lang="en"/>
              <a:t>Γ optimization steps of AnoGAN while calculating anomaly score.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GANomaly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 is composed of encoder G</a:t>
            </a:r>
            <a:r>
              <a:rPr baseline="-25000" lang="en"/>
              <a:t>E</a:t>
            </a:r>
            <a:r>
              <a:rPr lang="en"/>
              <a:t>, decoder G</a:t>
            </a:r>
            <a:r>
              <a:rPr baseline="-25000" lang="en"/>
              <a:t>D</a:t>
            </a:r>
            <a:r>
              <a:rPr lang="en"/>
              <a:t>, and encoder 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only normal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https://arxiv.org/pdf/1905.13147.pdf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50" y="1839225"/>
            <a:ext cx="5724449" cy="2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422" y="2874975"/>
            <a:ext cx="3074125" cy="4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GANomaly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An  encoder  is  learned  during  the  training  process, so it can bypass the </a:t>
            </a:r>
            <a:r>
              <a:rPr lang="en">
                <a:highlight>
                  <a:srgbClr val="FFFFFF"/>
                </a:highlight>
              </a:rPr>
              <a:t>Γ optimization.</a:t>
            </a:r>
            <a:endParaRPr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Using an autoencoder like architecture (no use of noise prior) makes the entire learnin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g  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process faster.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The contextual loss can be used to localize the anomaly.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Defines a new anomaly score.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It allows to detect anomalies both in the image space and in the latent space, but the results couldn’t match: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 higher anomaly score, that’s computed only in the latent space, can be associated with a generated sample with a low contextual loss value and thus very similar to the input - and vice versa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accent5"/>
                </a:solidFill>
              </a:rPr>
              <a:t>https://arxiv.org/pdf/1906.11632.pdf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Anomaly 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Training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" y="1510450"/>
            <a:ext cx="1271725" cy="15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25" y="1510450"/>
            <a:ext cx="2122300" cy="15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749" y="1017725"/>
            <a:ext cx="1271725" cy="210791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7493425" y="2625475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Anomaly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00" y="3277950"/>
            <a:ext cx="1702350" cy="15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7639" y="3277950"/>
            <a:ext cx="2409809" cy="15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9784" y="3277946"/>
            <a:ext cx="1543650" cy="15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535225" y="4386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Anomaly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</a:t>
            </a:r>
            <a:endParaRPr/>
          </a:p>
        </p:txBody>
      </p:sp>
      <p:sp>
        <p:nvSpPr>
          <p:cNvPr id="333" name="Google Shape;33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TPR (True Positive Rate)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FPR (False Positive Rate)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13" y="1261050"/>
            <a:ext cx="34385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66" y="2571750"/>
            <a:ext cx="1168134" cy="6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774" y="1543025"/>
            <a:ext cx="1170900" cy="6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25" y="1204699"/>
            <a:ext cx="7976748" cy="34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GANs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r>
              <a:rPr lang="en"/>
              <a:t>AnoGAN                          EGBAD                                      GANomaly</a:t>
            </a:r>
            <a:endParaRPr/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7"/>
            <a:ext cx="9143998" cy="23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</a:t>
            </a:r>
            <a:endParaRPr/>
          </a:p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https://arxiv.org/pdf/1711.09325.pdf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https://arxiv.org/pdf/1809.10816.pdf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https://arxiv.org/pdf/1812.02288.pdf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https://arxiv.org/pdf/1901.08954.pdf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7"/>
              </a:rPr>
              <a:t>https://arxiv.org/pdf/1905.13147.pdf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Anomaly detection on Audio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67" name="Google Shape;36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37" y="1439500"/>
            <a:ext cx="7839126" cy="29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reconstruction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representation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5" name="Google Shape;375;p58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00" y="1504850"/>
            <a:ext cx="3507000" cy="7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000" y="2691850"/>
            <a:ext cx="2743350" cy="4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000" y="3797550"/>
            <a:ext cx="3528239" cy="4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  is a K-dimensional vector and.</a:t>
            </a:r>
            <a:br>
              <a:rPr lang="en" sz="1600"/>
            </a:br>
            <a:r>
              <a:rPr lang="en" sz="1600"/>
              <a:t>     denotes the input belongs to</a:t>
            </a:r>
            <a:br>
              <a:rPr lang="en" sz="1600"/>
            </a:br>
            <a:r>
              <a:rPr lang="en" sz="1600"/>
              <a:t> the k</a:t>
            </a:r>
            <a:r>
              <a:rPr baseline="30000" lang="en" sz="1600"/>
              <a:t>th</a:t>
            </a:r>
            <a:r>
              <a:rPr lang="en" sz="1600"/>
              <a:t> distribution.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 the component of k</a:t>
            </a:r>
            <a:r>
              <a:rPr baseline="30000" lang="en" sz="1600"/>
              <a:t>th</a:t>
            </a:r>
            <a:r>
              <a:rPr baseline="-25000" lang="en" sz="1600"/>
              <a:t> </a:t>
            </a:r>
            <a:r>
              <a:rPr lang="en" sz="1600"/>
              <a:t>mixture.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5" name="Google Shape;385;p59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200" y="1545000"/>
            <a:ext cx="3089050" cy="34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/>
          <p:cNvPicPr preferRelativeResize="0"/>
          <p:nvPr/>
        </p:nvPicPr>
        <p:blipFill rotWithShape="1">
          <a:blip r:embed="rId5">
            <a:alphaModFix/>
          </a:blip>
          <a:srcRect b="0" l="0" r="92987" t="0"/>
          <a:stretch/>
        </p:blipFill>
        <p:spPr>
          <a:xfrm>
            <a:off x="906780" y="1800800"/>
            <a:ext cx="19189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201" y="2104025"/>
            <a:ext cx="257200" cy="23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47" y="2952750"/>
            <a:ext cx="3594326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96" name="Google Shape;396;p60"/>
          <p:cNvPicPr preferRelativeResize="0"/>
          <p:nvPr/>
        </p:nvPicPr>
        <p:blipFill rotWithShape="1">
          <a:blip r:embed="rId4">
            <a:alphaModFix/>
          </a:blip>
          <a:srcRect b="0" l="0" r="39316" t="0"/>
          <a:stretch/>
        </p:blipFill>
        <p:spPr>
          <a:xfrm>
            <a:off x="4387005" y="1404063"/>
            <a:ext cx="4757000" cy="2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50" y="1612570"/>
            <a:ext cx="4068925" cy="6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50" y="2487775"/>
            <a:ext cx="3621149" cy="8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 rotWithShape="1">
          <a:blip r:embed="rId7">
            <a:alphaModFix/>
          </a:blip>
          <a:srcRect b="66678" l="3063" r="89343" t="13156"/>
          <a:stretch/>
        </p:blipFill>
        <p:spPr>
          <a:xfrm>
            <a:off x="2128825" y="1867697"/>
            <a:ext cx="201450" cy="2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405" name="Google Shape;40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https://arxiv.org/pdf/2002.01107.pdf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88" y="1300163"/>
            <a:ext cx="71532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Classic Method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GMGAN (Gaussian Mixture GAN)</a:t>
            </a:r>
            <a:endParaRPr/>
          </a:p>
        </p:txBody>
      </p:sp>
      <p:sp>
        <p:nvSpPr>
          <p:cNvPr id="412" name="Google Shape;41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25" y="1330975"/>
            <a:ext cx="5328750" cy="35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19" name="Google Shape;41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Anomaly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Classifier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GMM (Gaussian Mixture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Auto-Encoder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Isolation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with 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EGBAD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GANomaly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Anomaly Detection on 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GMGAN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Reference</a:t>
            </a:r>
            <a:endParaRPr/>
          </a:p>
        </p:txBody>
      </p:sp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on self-driving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http://taoxie.cs.illinois.edu/publications/tii17-safedrive.pdf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https://arxiv.org/pdf/2004.09496.pdf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https://arxiv.org/pdf/2004.12581.pdf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5" y="1152475"/>
            <a:ext cx="6751900" cy="3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Classifier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12334"/>
          <a:stretch/>
        </p:blipFill>
        <p:spPr>
          <a:xfrm>
            <a:off x="1535238" y="1152475"/>
            <a:ext cx="607352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1-dim Gaussian Mixtures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3"/>
              </a:rPr>
              <a:t>http://speech.ee.ntu.edu.tw/DSP2019Autumn/Slides/2.0.pptx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888350"/>
            <a:ext cx="59436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GMM (Gaussian Mixture Model)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2-dim Gaussian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3"/>
              </a:rPr>
              <a:t>http://speech.ee.ntu.edu.tw/DSP2019Autumn/Slides/2.0.pptx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975" y="972550"/>
            <a:ext cx="4835849" cy="38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